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6" r:id="rId7"/>
    <p:sldId id="287" r:id="rId8"/>
    <p:sldId id="288"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cad=rja&amp;uact=8&amp;ved=2ahUKEwj5ouDjpZ3eAhWBFCwKHaEsAxkQjRx6BAgBEAU&amp;url=https://www.scienceabc.com/pure-sciences/what-is-cytosol-how-is-it-different-from-cytoplasm.html&amp;psig=AOvVaw3SMj0qv7ZSYNTJwQwzk-lW&amp;ust=154040923686282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q/url?sa=i&amp;rct=j&amp;q=&amp;esrc=s&amp;source=images&amp;cd=&amp;cad=rja&amp;uact=8&amp;ved=2ahUKEwjI3O_bpp3eAhViLcAKHX4eBnkQjRx6BAgBEAU&amp;url=https://micro.magnet.fsu.edu/cells/nucleus/nucleus.html&amp;psig=AOvVaw23Loi4cuZrteFD4OC6mwJE&amp;ust=15404094618880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q/url?sa=i&amp;rct=j&amp;q=&amp;esrc=s&amp;source=images&amp;cd=&amp;cad=rja&amp;uact=8&amp;ved=2ahUKEwjjks61qJ3eAhVCB8AKHYePCRYQjRx6BAgBEAU&amp;url=https://phys.org/news/2018-05-weve-nucleolus-left-school.html&amp;psig=AOvVaw1STRiXr3qvgmwFyisAT4Gm&amp;ust=15404099142378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iq/url?sa=i&amp;rct=j&amp;q=&amp;esrc=s&amp;source=images&amp;cd=&amp;cad=rja&amp;uact=8&amp;ved=&amp;url=https://www.dosenpendidikan.com/penjelasan-karakteristik-retikulum-endoplasma-dalam-biologi/&amp;psig=AOvVaw2S_pp30Nnyqq5rFHamdI7D&amp;ust=15404100389686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5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
            <a:ext cx="7886700" cy="548640"/>
          </a:xfrm>
        </p:spPr>
        <p:txBody>
          <a:bodyPr/>
          <a:lstStyle/>
          <a:p>
            <a:r>
              <a:rPr lang="en-US" b="1" dirty="0">
                <a:solidFill>
                  <a:srgbClr val="FF0000"/>
                </a:solidFill>
              </a:rPr>
              <a:t>Cell structure and </a:t>
            </a:r>
            <a:r>
              <a:rPr lang="en-US" b="1" dirty="0" smtClean="0">
                <a:solidFill>
                  <a:srgbClr val="FF0000"/>
                </a:solidFill>
              </a:rPr>
              <a:t>function</a:t>
            </a:r>
            <a:endParaRPr lang="en-US" dirty="0">
              <a:solidFill>
                <a:srgbClr val="FF0000"/>
              </a:solidFill>
            </a:endParaRPr>
          </a:p>
        </p:txBody>
      </p:sp>
      <p:sp>
        <p:nvSpPr>
          <p:cNvPr id="5" name="Content Placeholder 4"/>
          <p:cNvSpPr>
            <a:spLocks noGrp="1"/>
          </p:cNvSpPr>
          <p:nvPr>
            <p:ph idx="1"/>
          </p:nvPr>
        </p:nvSpPr>
        <p:spPr>
          <a:xfrm>
            <a:off x="214745" y="1371600"/>
            <a:ext cx="6373091" cy="4690572"/>
          </a:xfrm>
        </p:spPr>
        <p:txBody>
          <a:bodyPr>
            <a:normAutofit lnSpcReduction="10000"/>
          </a:bodyPr>
          <a:lstStyle/>
          <a:p>
            <a:r>
              <a:rPr lang="en-US" sz="2000" dirty="0"/>
              <a:t>All living things are composed of cells. Cells are the basic units of life and all tissues and organs are composed of cells. They are so small that they must be viewed with a microscope.  </a:t>
            </a:r>
          </a:p>
          <a:p>
            <a:pPr lvl="0"/>
            <a:r>
              <a:rPr lang="en-US" sz="2000" dirty="0"/>
              <a:t>There are many cells in an individual, which performs several functions throughout the life. The size and the shape of the cell range from millimeter to microns, which are generally based on the type of function that it performs. A cell generally varies in their shapes. A few cells are in spherical, rod, flat, concave, curved, rectangular, oval and etc.  </a:t>
            </a:r>
          </a:p>
          <a:p>
            <a:pPr lvl="0"/>
            <a:r>
              <a:rPr lang="en-US" sz="2000" dirty="0"/>
              <a:t>Cells have many structures inside of them called organelles. These organelles are like the organs in a human and they help the cell stay alive. Each organelle has its own specific function to help the cell survive. </a:t>
            </a:r>
          </a:p>
          <a:p>
            <a:endParaRPr lang="en-US" sz="2000" dirty="0"/>
          </a:p>
        </p:txBody>
      </p:sp>
      <p:sp>
        <p:nvSpPr>
          <p:cNvPr id="6" name="Rectangle 5"/>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553200" y="2133600"/>
            <a:ext cx="2563091" cy="2854960"/>
          </a:xfrm>
          <a:prstGeom prst="rect">
            <a:avLst/>
          </a:prstGeom>
        </p:spPr>
      </p:pic>
    </p:spTree>
    <p:extLst>
      <p:ext uri="{BB962C8B-B14F-4D97-AF65-F5344CB8AC3E}">
        <p14:creationId xmlns:p14="http://schemas.microsoft.com/office/powerpoint/2010/main" val="19027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5330" y="566651"/>
            <a:ext cx="7520940" cy="548640"/>
          </a:xfrm>
        </p:spPr>
        <p:txBody>
          <a:bodyPr/>
          <a:lstStyle/>
          <a:p>
            <a:r>
              <a:rPr lang="en-US" u="sng" dirty="0">
                <a:solidFill>
                  <a:srgbClr val="FF0000"/>
                </a:solidFill>
              </a:rPr>
              <a:t>Eukaryotic Cell Structure </a:t>
            </a:r>
            <a:endParaRPr lang="en-US" dirty="0">
              <a:solidFill>
                <a:srgbClr val="FF0000"/>
              </a:solidFill>
            </a:endParaRPr>
          </a:p>
        </p:txBody>
      </p:sp>
      <p:sp>
        <p:nvSpPr>
          <p:cNvPr id="6" name="Content Placeholder 5"/>
          <p:cNvSpPr>
            <a:spLocks noGrp="1"/>
          </p:cNvSpPr>
          <p:nvPr>
            <p:ph idx="1"/>
          </p:nvPr>
        </p:nvSpPr>
        <p:spPr>
          <a:xfrm>
            <a:off x="762000" y="1600200"/>
            <a:ext cx="7520940" cy="3579849"/>
          </a:xfrm>
        </p:spPr>
        <p:txBody>
          <a:bodyPr/>
          <a:lstStyle/>
          <a:p>
            <a:r>
              <a:rPr lang="en-US" sz="2800" dirty="0" smtClean="0"/>
              <a:t>They </a:t>
            </a:r>
            <a:r>
              <a:rPr lang="en-US" sz="2800" dirty="0"/>
              <a:t>are the cells with the presence of true nucleus. Organisms, with this cell type are known by the term eukaryotic organisms. Eukaryotic cells (Animal and Plant cells) are more complex than prokaryotic cells. These organisms have membrane bound nucleus with many cell organelles to perform several cellular functions within the system.   </a:t>
            </a:r>
          </a:p>
          <a:p>
            <a:endParaRPr lang="en-US" dirty="0"/>
          </a:p>
        </p:txBody>
      </p:sp>
      <p:sp>
        <p:nvSpPr>
          <p:cNvPr id="7" name="Rectangle 6"/>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5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34300" cy="548640"/>
          </a:xfrm>
        </p:spPr>
        <p:txBody>
          <a:bodyPr/>
          <a:lstStyle/>
          <a:p>
            <a:r>
              <a:rPr lang="en-US" u="sng" dirty="0">
                <a:solidFill>
                  <a:srgbClr val="FF0000"/>
                </a:solidFill>
              </a:rPr>
              <a:t>* Animal cell structure: </a:t>
            </a:r>
            <a:endParaRPr lang="en-US" dirty="0">
              <a:solidFill>
                <a:srgbClr val="FF0000"/>
              </a:solidFill>
            </a:endParaRPr>
          </a:p>
        </p:txBody>
      </p:sp>
      <p:sp>
        <p:nvSpPr>
          <p:cNvPr id="3" name="Content Placeholder 2"/>
          <p:cNvSpPr>
            <a:spLocks noGrp="1"/>
          </p:cNvSpPr>
          <p:nvPr>
            <p:ph idx="1"/>
          </p:nvPr>
        </p:nvSpPr>
        <p:spPr>
          <a:xfrm>
            <a:off x="838200" y="1447800"/>
            <a:ext cx="7520940" cy="3579849"/>
          </a:xfrm>
        </p:spPr>
        <p:txBody>
          <a:bodyPr>
            <a:normAutofit/>
          </a:bodyPr>
          <a:lstStyle/>
          <a:p>
            <a:r>
              <a:rPr lang="en-US" sz="2400" dirty="0" smtClean="0"/>
              <a:t>1- </a:t>
            </a:r>
            <a:r>
              <a:rPr lang="en-US" sz="2400" dirty="0"/>
              <a:t>Cell membrane (plasma membrane):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sp>
        <p:nvSpPr>
          <p:cNvPr id="5" name="Rectangle 4"/>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7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 Cytoplasmic matrix (Cytosol):</a:t>
            </a:r>
            <a:r>
              <a:rPr lang="en-US" dirty="0"/>
              <a:t> </a:t>
            </a:r>
          </a:p>
        </p:txBody>
      </p:sp>
      <p:sp>
        <p:nvSpPr>
          <p:cNvPr id="3" name="Content Placeholder 2"/>
          <p:cNvSpPr>
            <a:spLocks noGrp="1"/>
          </p:cNvSpPr>
          <p:nvPr>
            <p:ph idx="1"/>
          </p:nvPr>
        </p:nvSpPr>
        <p:spPr/>
        <p:txBody>
          <a:bodyPr>
            <a:normAutofit/>
          </a:bodyPr>
          <a:lstStyle/>
          <a:p>
            <a:r>
              <a:rPr lang="en-US" sz="2400" dirty="0" smtClean="0"/>
              <a:t>It is </a:t>
            </a:r>
            <a:r>
              <a:rPr lang="en-US" sz="2400" dirty="0"/>
              <a:t>the liquid found inside cells, in the eukaryotic cell the cytosol is within the cell membrane and is part of the cytoplasm, which also comprises the mitochondria and other organelles. The cytosol is a complex mixture of substances dissolved in water</a:t>
            </a:r>
          </a:p>
        </p:txBody>
      </p:sp>
      <p:pic>
        <p:nvPicPr>
          <p:cNvPr id="4" name="Picture 3" descr="Image result for Cytoplasmic matrix (Cytosol)">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0"/>
            <a:ext cx="3831590" cy="3380509"/>
          </a:xfrm>
          <a:prstGeom prst="rect">
            <a:avLst/>
          </a:prstGeom>
          <a:noFill/>
          <a:ln>
            <a:noFill/>
          </a:ln>
        </p:spPr>
      </p:pic>
    </p:spTree>
    <p:extLst>
      <p:ext uri="{BB962C8B-B14F-4D97-AF65-F5344CB8AC3E}">
        <p14:creationId xmlns:p14="http://schemas.microsoft.com/office/powerpoint/2010/main" val="396325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20940" cy="548640"/>
          </a:xfrm>
        </p:spPr>
        <p:txBody>
          <a:bodyPr/>
          <a:lstStyle/>
          <a:p>
            <a:r>
              <a:rPr lang="en-US" b="1" dirty="0"/>
              <a:t>3 – Nucleus:</a:t>
            </a:r>
            <a:r>
              <a:rPr lang="en-US" dirty="0"/>
              <a:t> </a:t>
            </a:r>
          </a:p>
        </p:txBody>
      </p:sp>
      <p:sp>
        <p:nvSpPr>
          <p:cNvPr id="3" name="Content Placeholder 2"/>
          <p:cNvSpPr>
            <a:spLocks noGrp="1"/>
          </p:cNvSpPr>
          <p:nvPr>
            <p:ph idx="1"/>
          </p:nvPr>
        </p:nvSpPr>
        <p:spPr>
          <a:xfrm>
            <a:off x="533400" y="1600201"/>
            <a:ext cx="7924800" cy="2133599"/>
          </a:xfrm>
        </p:spPr>
        <p:txBody>
          <a:bodyPr>
            <a:noAutofit/>
          </a:bodyPr>
          <a:lstStyle/>
          <a:p>
            <a:r>
              <a:rPr lang="en-US" sz="2400" dirty="0"/>
              <a:t>it is a membrane bound structure that contains the cell's hereditary information and controls the cell's growth and reproduction. It is the command center of a eukaryotic cell and is commonly the most prominent organelle in a cell. The cell nucleus is bound by a double membrane called the nuclear envelope</a:t>
            </a:r>
          </a:p>
        </p:txBody>
      </p:sp>
      <p:pic>
        <p:nvPicPr>
          <p:cNvPr id="5" name="Picture 4"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943350"/>
            <a:ext cx="3933825" cy="2914650"/>
          </a:xfrm>
          <a:prstGeom prst="rect">
            <a:avLst/>
          </a:prstGeom>
          <a:noFill/>
          <a:ln>
            <a:noFill/>
          </a:ln>
        </p:spPr>
      </p:pic>
    </p:spTree>
    <p:extLst>
      <p:ext uri="{BB962C8B-B14F-4D97-AF65-F5344CB8AC3E}">
        <p14:creationId xmlns:p14="http://schemas.microsoft.com/office/powerpoint/2010/main" val="118368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4 – Nucleolus: </a:t>
            </a:r>
          </a:p>
        </p:txBody>
      </p:sp>
      <p:sp>
        <p:nvSpPr>
          <p:cNvPr id="3" name="Content Placeholder 2"/>
          <p:cNvSpPr>
            <a:spLocks noGrp="1"/>
          </p:cNvSpPr>
          <p:nvPr>
            <p:ph idx="1"/>
          </p:nvPr>
        </p:nvSpPr>
        <p:spPr>
          <a:xfrm>
            <a:off x="822960" y="1100629"/>
            <a:ext cx="7254240" cy="2937972"/>
          </a:xfrm>
        </p:spPr>
        <p:txBody>
          <a:bodyPr>
            <a:normAutofit fontScale="92500"/>
          </a:bodyPr>
          <a:lstStyle/>
          <a:p>
            <a:r>
              <a:rPr lang="en-US" sz="2400" dirty="0" smtClean="0"/>
              <a:t>Contained </a:t>
            </a:r>
            <a:r>
              <a:rPr lang="en-US" sz="2400" dirty="0"/>
              <a:t>within the nucleus is a dense, membrane-less structure composed of RNA and proteins called the nucleolus. The nucleolus contains nuclear organizers, which are parts of chromosomes with the genes for ribosome synthesis on them. The nucleolus helps to synthesize ribosomes by transcribing and assembling ribosomal RNA subunits. These subunits join together to form a ribosome during protein synthesis. </a:t>
            </a:r>
          </a:p>
          <a:p>
            <a:endParaRPr lang="en-US" sz="2400" dirty="0"/>
          </a:p>
        </p:txBody>
      </p:sp>
      <p:pic>
        <p:nvPicPr>
          <p:cNvPr id="4" name="Picture 3" descr="Image result for Nucleolu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62400"/>
            <a:ext cx="5017077" cy="2743200"/>
          </a:xfrm>
          <a:prstGeom prst="rect">
            <a:avLst/>
          </a:prstGeom>
          <a:noFill/>
          <a:ln>
            <a:noFill/>
          </a:ln>
        </p:spPr>
      </p:pic>
    </p:spTree>
    <p:extLst>
      <p:ext uri="{BB962C8B-B14F-4D97-AF65-F5344CB8AC3E}">
        <p14:creationId xmlns:p14="http://schemas.microsoft.com/office/powerpoint/2010/main" val="343829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 Endoplasmic Reticulum (ER):</a:t>
            </a:r>
            <a:r>
              <a:rPr lang="en-US" dirty="0"/>
              <a:t> </a:t>
            </a:r>
          </a:p>
        </p:txBody>
      </p:sp>
      <p:sp>
        <p:nvSpPr>
          <p:cNvPr id="3" name="Content Placeholder 2"/>
          <p:cNvSpPr>
            <a:spLocks noGrp="1"/>
          </p:cNvSpPr>
          <p:nvPr>
            <p:ph idx="1"/>
          </p:nvPr>
        </p:nvSpPr>
        <p:spPr/>
        <p:txBody>
          <a:bodyPr>
            <a:normAutofit/>
          </a:bodyPr>
          <a:lstStyle/>
          <a:p>
            <a:r>
              <a:rPr lang="en-US" sz="2400" dirty="0"/>
              <a:t>it is an important organelle in eukaryotic cells. It plays a major role in the production, processing, and transport of proteins and lipids. The ER produces </a:t>
            </a:r>
            <a:r>
              <a:rPr lang="en-US" sz="2400" dirty="0" err="1"/>
              <a:t>transmembrane</a:t>
            </a:r>
            <a:r>
              <a:rPr lang="en-US" sz="2400" dirty="0"/>
              <a:t> proteins and lipids for its membrane and for many other cell components including lysosomes, secretory vesicles, the Golgi apparatus, the cell membrane, and plant cell vacuoles.</a:t>
            </a:r>
          </a:p>
        </p:txBody>
      </p:sp>
      <p:pic>
        <p:nvPicPr>
          <p:cNvPr id="4" name="Picture 3"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8600"/>
            <a:ext cx="5848985" cy="2784764"/>
          </a:xfrm>
          <a:prstGeom prst="rect">
            <a:avLst/>
          </a:prstGeom>
          <a:noFill/>
          <a:ln>
            <a:noFill/>
          </a:ln>
        </p:spPr>
      </p:pic>
    </p:spTree>
    <p:extLst>
      <p:ext uri="{BB962C8B-B14F-4D97-AF65-F5344CB8AC3E}">
        <p14:creationId xmlns:p14="http://schemas.microsoft.com/office/powerpoint/2010/main" val="129469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TotalTime>
  <Words>493</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General Biology Lecture  5 </vt:lpstr>
      <vt:lpstr>Cell structure and function</vt:lpstr>
      <vt:lpstr>Eukaryotic Cell Structure </vt:lpstr>
      <vt:lpstr>* Animal cell structure: </vt:lpstr>
      <vt:lpstr>2 – Cytoplasmic matrix (Cytosol): </vt:lpstr>
      <vt:lpstr>3 – Nucleus: </vt:lpstr>
      <vt:lpstr> 4 – Nucleolus: </vt:lpstr>
      <vt:lpstr>5 - Endoplasmic Reticulum (ER): </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125</cp:revision>
  <dcterms:created xsi:type="dcterms:W3CDTF">2006-08-16T00:00:00Z</dcterms:created>
  <dcterms:modified xsi:type="dcterms:W3CDTF">2018-11-18T18:29:40Z</dcterms:modified>
</cp:coreProperties>
</file>